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 SemiBold"/>
      <p:regular r:id="rId22"/>
      <p:bold r:id="rId23"/>
      <p:italic r:id="rId24"/>
      <p:boldItalic r:id="rId25"/>
    </p:embeddedFont>
    <p:embeddedFont>
      <p:font typeface="Proxima Nova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Montserrat Medium"/>
      <p:regular r:id="rId38"/>
      <p:bold r:id="rId39"/>
      <p:italic r:id="rId40"/>
      <p:boldItalic r:id="rId41"/>
    </p:embeddedFont>
    <p:embeddedFont>
      <p:font typeface="Proxima Nova Extrabold"/>
      <p:bold r:id="rId42"/>
    </p:embeddedFont>
    <p:embeddedFont>
      <p:font typeface="Century Gothic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67">
          <p15:clr>
            <a:srgbClr val="9AA0A6"/>
          </p15:clr>
        </p15:guide>
        <p15:guide id="2" pos="4608">
          <p15:clr>
            <a:srgbClr val="9AA0A6"/>
          </p15:clr>
        </p15:guide>
        <p15:guide id="3" orient="horz" pos="576">
          <p15:clr>
            <a:srgbClr val="9AA0A6"/>
          </p15:clr>
        </p15:guide>
        <p15:guide id="4" orient="horz" pos="252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67"/>
        <p:guide pos="4608"/>
        <p:guide pos="576" orient="horz"/>
        <p:guide pos="252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italic.fntdata"/><Relationship Id="rId20" Type="http://schemas.openxmlformats.org/officeDocument/2006/relationships/slide" Target="slides/slide15.xml"/><Relationship Id="rId42" Type="http://schemas.openxmlformats.org/officeDocument/2006/relationships/font" Target="fonts/ProximaNovaExtrabold-bold.fntdata"/><Relationship Id="rId41" Type="http://schemas.openxmlformats.org/officeDocument/2006/relationships/font" Target="fonts/MontserratMedium-boldItalic.fntdata"/><Relationship Id="rId22" Type="http://schemas.openxmlformats.org/officeDocument/2006/relationships/font" Target="fonts/MontserratSemiBold-regular.fntdata"/><Relationship Id="rId44" Type="http://schemas.openxmlformats.org/officeDocument/2006/relationships/font" Target="fonts/CenturyGothic-bold.fntdata"/><Relationship Id="rId21" Type="http://schemas.openxmlformats.org/officeDocument/2006/relationships/slide" Target="slides/slide16.xml"/><Relationship Id="rId43" Type="http://schemas.openxmlformats.org/officeDocument/2006/relationships/font" Target="fonts/CenturyGothic-regular.fntdata"/><Relationship Id="rId24" Type="http://schemas.openxmlformats.org/officeDocument/2006/relationships/font" Target="fonts/MontserratSemiBold-italic.fntdata"/><Relationship Id="rId46" Type="http://schemas.openxmlformats.org/officeDocument/2006/relationships/font" Target="fonts/CenturyGothic-boldItalic.fntdata"/><Relationship Id="rId23" Type="http://schemas.openxmlformats.org/officeDocument/2006/relationships/font" Target="fonts/MontserratSemiBold-bold.fntdata"/><Relationship Id="rId45" Type="http://schemas.openxmlformats.org/officeDocument/2006/relationships/font" Target="fonts/CenturyGothic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regular.fntdata"/><Relationship Id="rId25" Type="http://schemas.openxmlformats.org/officeDocument/2006/relationships/font" Target="fonts/MontserratSemiBold-boldItalic.fntdata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Medium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Medium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b174876b7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b174876b7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b174876b7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b174876b7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8d1f88ee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8d1f88ee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b174876b7_0_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7b174876b7_0_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b174876b7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b174876b7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7db0259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f7db0259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d8d1f88eed_0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d8d1f88eed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0dfdacbf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0dfdacb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b174876b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b174876b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0dfdacbf3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0dfdacbf3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b174876b7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b174876b7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b174876b7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b174876b7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b174876b7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b174876b7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b174876b7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b174876b7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b174876b7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b174876b7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-white background">
  <p:cSld name="Empty 3_1_3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5992519" y="4798686"/>
            <a:ext cx="126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700"/>
              <a:buFont typeface="Calibri"/>
              <a:buNone/>
              <a:defRPr b="0" i="0" sz="700" u="none" cap="none" strike="noStrike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 txBox="1"/>
          <p:nvPr/>
        </p:nvSpPr>
        <p:spPr>
          <a:xfrm rot="-5400000">
            <a:off x="-225807" y="2485514"/>
            <a:ext cx="12537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Century Gothic"/>
              <a:buNone/>
            </a:pPr>
            <a:r>
              <a:rPr b="1" i="0" lang="en" sz="900" u="none" cap="none" strike="noStrike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 I Z E L I N E</a:t>
            </a:r>
            <a:endParaRPr sz="600"/>
          </a:p>
        </p:txBody>
      </p:sp>
      <p:sp>
        <p:nvSpPr>
          <p:cNvPr id="53" name="Google Shape;53;p13"/>
          <p:cNvSpPr txBox="1"/>
          <p:nvPr/>
        </p:nvSpPr>
        <p:spPr>
          <a:xfrm rot="-5400000">
            <a:off x="-106479" y="4165522"/>
            <a:ext cx="10122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www.wizeline.com</a:t>
            </a:r>
            <a:endParaRPr sz="600"/>
          </a:p>
        </p:txBody>
      </p:sp>
      <p:sp>
        <p:nvSpPr>
          <p:cNvPr id="54" name="Google Shape;54;p13"/>
          <p:cNvSpPr txBox="1"/>
          <p:nvPr/>
        </p:nvSpPr>
        <p:spPr>
          <a:xfrm rot="-5400000">
            <a:off x="-163029" y="885998"/>
            <a:ext cx="11253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Calibri"/>
              <a:buNone/>
            </a:pPr>
            <a:r>
              <a:rPr b="0" i="0" lang="en" sz="8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proprietary + confidential</a:t>
            </a:r>
            <a:endParaRPr sz="600"/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1357050" y="1252000"/>
            <a:ext cx="58968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357050" y="1058175"/>
            <a:ext cx="2948400" cy="1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2" type="body"/>
          </p:nvPr>
        </p:nvSpPr>
        <p:spPr>
          <a:xfrm>
            <a:off x="1357050" y="1909850"/>
            <a:ext cx="5864400" cy="23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●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○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Proxima Nova"/>
              <a:buChar char="■"/>
              <a:defRPr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58" name="Google Shape;5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0" y="3455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0" y="-19075"/>
            <a:ext cx="7172400" cy="39984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930900" y="1947150"/>
            <a:ext cx="61419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rPr lang="en" sz="4100">
                <a:solidFill>
                  <a:srgbClr val="262E3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Seven Testing Principles</a:t>
            </a:r>
            <a:endParaRPr sz="4100">
              <a:solidFill>
                <a:srgbClr val="262E3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6699" l="20760" r="0" t="0"/>
          <a:stretch/>
        </p:blipFill>
        <p:spPr>
          <a:xfrm>
            <a:off x="0" y="3580050"/>
            <a:ext cx="1320799" cy="156345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>
            <p:ph idx="4294967295" type="title"/>
          </p:nvPr>
        </p:nvSpPr>
        <p:spPr>
          <a:xfrm>
            <a:off x="930450" y="2494250"/>
            <a:ext cx="5594700" cy="6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8B2B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Fundamentals of Testing</a:t>
            </a:r>
            <a:endParaRPr>
              <a:solidFill>
                <a:srgbClr val="262E3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8" name="Google Shape;68;p14"/>
          <p:cNvSpPr txBox="1"/>
          <p:nvPr>
            <p:ph idx="4294967295" type="title"/>
          </p:nvPr>
        </p:nvSpPr>
        <p:spPr>
          <a:xfrm>
            <a:off x="930450" y="3046650"/>
            <a:ext cx="3764100" cy="3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5B33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ISTQB Certification Program</a:t>
            </a:r>
            <a:endParaRPr sz="1800">
              <a:solidFill>
                <a:srgbClr val="F5B33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3"/>
          <p:cNvSpPr txBox="1"/>
          <p:nvPr/>
        </p:nvSpPr>
        <p:spPr>
          <a:xfrm>
            <a:off x="900425" y="247800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Absence of errors is a fallacy</a:t>
            </a:r>
            <a:endParaRPr sz="3600">
              <a:solidFill>
                <a:srgbClr val="E93D44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90" name="Google Shape;190;p23"/>
          <p:cNvSpPr txBox="1"/>
          <p:nvPr/>
        </p:nvSpPr>
        <p:spPr>
          <a:xfrm>
            <a:off x="2479625" y="1733750"/>
            <a:ext cx="462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7925" y="946500"/>
            <a:ext cx="3405925" cy="287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3"/>
          <p:cNvSpPr txBox="1"/>
          <p:nvPr/>
        </p:nvSpPr>
        <p:spPr>
          <a:xfrm>
            <a:off x="1320800" y="3825100"/>
            <a:ext cx="6417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93D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We can not guarantee a software is 100% Bug Free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3" name="Google Shape;193;p23"/>
          <p:cNvSpPr/>
          <p:nvPr/>
        </p:nvSpPr>
        <p:spPr>
          <a:xfrm>
            <a:off x="942875" y="383975"/>
            <a:ext cx="530400" cy="530400"/>
          </a:xfrm>
          <a:prstGeom prst="teardrop">
            <a:avLst>
              <a:gd fmla="val 100000" name="adj"/>
            </a:avLst>
          </a:prstGeom>
          <a:solidFill>
            <a:srgbClr val="E93D4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7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4"/>
          <p:cNvSpPr txBox="1"/>
          <p:nvPr/>
        </p:nvSpPr>
        <p:spPr>
          <a:xfrm>
            <a:off x="1344450" y="230975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rPr lang="en" sz="3600">
                <a:solidFill>
                  <a:srgbClr val="262E3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Test Process</a:t>
            </a:r>
            <a:endParaRPr sz="3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203" name="Google Shape;203;p24"/>
          <p:cNvPicPr preferRelativeResize="0"/>
          <p:nvPr/>
        </p:nvPicPr>
        <p:blipFill rotWithShape="1">
          <a:blip r:embed="rId5">
            <a:alphaModFix/>
          </a:blip>
          <a:srcRect b="9016" l="0" r="0" t="0"/>
          <a:stretch/>
        </p:blipFill>
        <p:spPr>
          <a:xfrm>
            <a:off x="2746250" y="897575"/>
            <a:ext cx="3779850" cy="35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 txBox="1"/>
          <p:nvPr/>
        </p:nvSpPr>
        <p:spPr>
          <a:xfrm>
            <a:off x="900425" y="247800"/>
            <a:ext cx="73002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rPr lang="en" sz="3600">
                <a:solidFill>
                  <a:srgbClr val="262E3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F</a:t>
            </a:r>
            <a:r>
              <a:rPr lang="en" sz="3600">
                <a:solidFill>
                  <a:srgbClr val="262E3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actors that influence the test process</a:t>
            </a:r>
            <a:endParaRPr sz="3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13" name="Google Shape;213;p25"/>
          <p:cNvSpPr txBox="1"/>
          <p:nvPr/>
        </p:nvSpPr>
        <p:spPr>
          <a:xfrm>
            <a:off x="900425" y="1452900"/>
            <a:ext cx="6417300" cy="296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Software development lifecycle model and project methodologies being used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levels and test types being considered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Product and project risks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Business domain</a:t>
            </a:r>
            <a:endParaRPr sz="2200">
              <a:solidFill>
                <a:srgbClr val="262E3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/>
          <p:nvPr/>
        </p:nvSpPr>
        <p:spPr>
          <a:xfrm>
            <a:off x="900425" y="247800"/>
            <a:ext cx="73002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rPr lang="en" sz="3600">
                <a:solidFill>
                  <a:srgbClr val="262E3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Factors that influence the test process</a:t>
            </a:r>
            <a:endParaRPr sz="3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23" name="Google Shape;223;p26"/>
          <p:cNvSpPr txBox="1"/>
          <p:nvPr/>
        </p:nvSpPr>
        <p:spPr>
          <a:xfrm>
            <a:off x="900425" y="1452900"/>
            <a:ext cx="7107900" cy="296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Budgets and resources o Timescales o Complexity o Contractual and regulatory requirements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Organizational policies and practices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Required internal and external standards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3475" y="21532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7"/>
          <p:cNvSpPr txBox="1"/>
          <p:nvPr/>
        </p:nvSpPr>
        <p:spPr>
          <a:xfrm>
            <a:off x="900425" y="247800"/>
            <a:ext cx="73002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rPr lang="en" sz="3600">
                <a:solidFill>
                  <a:srgbClr val="262E3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Test Activities</a:t>
            </a:r>
            <a:endParaRPr sz="3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33" name="Google Shape;233;p27"/>
          <p:cNvSpPr txBox="1"/>
          <p:nvPr/>
        </p:nvSpPr>
        <p:spPr>
          <a:xfrm>
            <a:off x="1052825" y="1300500"/>
            <a:ext cx="6417300" cy="282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planning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monitoring and control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analysis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design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implementation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execution 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6897BB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6897B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completion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/>
          <p:nvPr/>
        </p:nvSpPr>
        <p:spPr>
          <a:xfrm>
            <a:off x="0" y="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8"/>
          <p:cNvSpPr txBox="1"/>
          <p:nvPr/>
        </p:nvSpPr>
        <p:spPr>
          <a:xfrm>
            <a:off x="900425" y="247800"/>
            <a:ext cx="73002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		 	 	 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	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		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			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The Psychology of Testing 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		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	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t/>
            </a:r>
            <a:endParaRPr sz="3600">
              <a:solidFill>
                <a:srgbClr val="262E30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240" name="Google Shape;2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3475" y="21532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28075"/>
            <a:ext cx="6208201" cy="234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8"/>
          <p:cNvPicPr preferRelativeResize="0"/>
          <p:nvPr/>
        </p:nvPicPr>
        <p:blipFill rotWithShape="1">
          <a:blip r:embed="rId5">
            <a:alphaModFix/>
          </a:blip>
          <a:srcRect b="0" l="13953" r="17944" t="0"/>
          <a:stretch/>
        </p:blipFill>
        <p:spPr>
          <a:xfrm>
            <a:off x="5770075" y="2419100"/>
            <a:ext cx="3373925" cy="247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9"/>
          <p:cNvSpPr txBox="1"/>
          <p:nvPr/>
        </p:nvSpPr>
        <p:spPr>
          <a:xfrm>
            <a:off x="900425" y="2109400"/>
            <a:ext cx="73002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rPr lang="en" sz="3600">
                <a:solidFill>
                  <a:srgbClr val="262E3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Q &amp; E</a:t>
            </a:r>
            <a:endParaRPr sz="3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-155900" y="172525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>
            <p:ph idx="4294967295" type="title"/>
          </p:nvPr>
        </p:nvSpPr>
        <p:spPr>
          <a:xfrm>
            <a:off x="900425" y="914400"/>
            <a:ext cx="6414600" cy="30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262E30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Seven Testing Principles</a:t>
            </a:r>
            <a:endParaRPr sz="2200">
              <a:solidFill>
                <a:srgbClr val="262E3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262E30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Process</a:t>
            </a:r>
            <a:endParaRPr sz="2200">
              <a:solidFill>
                <a:srgbClr val="262E3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262E30"/>
              </a:buClr>
              <a:buSzPts val="2200"/>
              <a:buFont typeface="Montserrat SemiBold"/>
              <a:buChar char="●"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Q&amp;A</a:t>
            </a:r>
            <a:endParaRPr sz="2200">
              <a:solidFill>
                <a:srgbClr val="262E3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900425" y="247800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rPr lang="en" sz="3600">
                <a:solidFill>
                  <a:srgbClr val="262E3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Agenda</a:t>
            </a:r>
            <a:endParaRPr sz="3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8250" y="780925"/>
            <a:ext cx="409575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1344450" y="230975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"/>
              <a:buNone/>
            </a:pPr>
            <a:r>
              <a:rPr lang="en" sz="3600">
                <a:solidFill>
                  <a:srgbClr val="262E3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7 Testing Principles</a:t>
            </a:r>
            <a:endParaRPr sz="3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0538" y="838200"/>
            <a:ext cx="3582925" cy="366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1344450" y="307175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Testing shows the presence of defects,</a:t>
            </a:r>
            <a:endParaRPr sz="2200">
              <a:solidFill>
                <a:srgbClr val="262E3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 their absence</a:t>
            </a:r>
            <a:endParaRPr sz="3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5">
            <a:alphaModFix/>
          </a:blip>
          <a:srcRect b="7944" l="0" r="0" t="0"/>
          <a:stretch/>
        </p:blipFill>
        <p:spPr>
          <a:xfrm>
            <a:off x="3604388" y="1429388"/>
            <a:ext cx="1935225" cy="18616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1320800" y="3596500"/>
            <a:ext cx="6417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93D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We can only detect errors</a:t>
            </a:r>
            <a:endParaRPr sz="2200">
              <a:solidFill>
                <a:srgbClr val="E93D4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93D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where we are testing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942875" y="383975"/>
            <a:ext cx="530400" cy="530400"/>
          </a:xfrm>
          <a:prstGeom prst="teardrop">
            <a:avLst>
              <a:gd fmla="val 100000" name="adj"/>
            </a:avLst>
          </a:prstGeom>
          <a:solidFill>
            <a:srgbClr val="E93D4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1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900425" y="247800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Exhaustive testing is impossible</a:t>
            </a:r>
            <a:endParaRPr sz="3600"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900425" y="3531175"/>
            <a:ext cx="64173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93D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100% of scenarios is impossible</a:t>
            </a:r>
            <a:endParaRPr sz="2200">
              <a:solidFill>
                <a:srgbClr val="6897B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5908762" y="1271418"/>
            <a:ext cx="2292015" cy="2049922"/>
            <a:chOff x="6254516" y="1318143"/>
            <a:chExt cx="2460300" cy="2460300"/>
          </a:xfrm>
        </p:grpSpPr>
        <p:sp>
          <p:nvSpPr>
            <p:cNvPr id="111" name="Google Shape;111;p18"/>
            <p:cNvSpPr/>
            <p:nvPr/>
          </p:nvSpPr>
          <p:spPr>
            <a:xfrm rot="2700000">
              <a:off x="7239866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644396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9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18"/>
            <p:cNvSpPr txBox="1"/>
            <p:nvPr/>
          </p:nvSpPr>
          <p:spPr>
            <a:xfrm rot="-2700000">
              <a:off x="6375763" y="2297099"/>
              <a:ext cx="2378424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Test Case 1 000 000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4" name="Google Shape;114;p18"/>
          <p:cNvGrpSpPr/>
          <p:nvPr/>
        </p:nvGrpSpPr>
        <p:grpSpPr>
          <a:xfrm>
            <a:off x="4730750" y="1271418"/>
            <a:ext cx="2292015" cy="2049922"/>
            <a:chOff x="4761418" y="1318143"/>
            <a:chExt cx="2460300" cy="2460300"/>
          </a:xfrm>
        </p:grpSpPr>
        <p:sp>
          <p:nvSpPr>
            <p:cNvPr id="115" name="Google Shape;115;p18"/>
            <p:cNvSpPr/>
            <p:nvPr/>
          </p:nvSpPr>
          <p:spPr>
            <a:xfrm rot="2700000">
              <a:off x="5746767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4950863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9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" name="Google Shape;117;p18"/>
            <p:cNvSpPr txBox="1"/>
            <p:nvPr/>
          </p:nvSpPr>
          <p:spPr>
            <a:xfrm rot="-2700000">
              <a:off x="48964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Test Case 1000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8" name="Google Shape;118;p18"/>
          <p:cNvGrpSpPr/>
          <p:nvPr/>
        </p:nvGrpSpPr>
        <p:grpSpPr>
          <a:xfrm>
            <a:off x="3554072" y="1271418"/>
            <a:ext cx="2292015" cy="2049922"/>
            <a:chOff x="3269751" y="1318143"/>
            <a:chExt cx="2460300" cy="2460300"/>
          </a:xfrm>
        </p:grpSpPr>
        <p:sp>
          <p:nvSpPr>
            <p:cNvPr id="119" name="Google Shape;119;p18"/>
            <p:cNvSpPr/>
            <p:nvPr/>
          </p:nvSpPr>
          <p:spPr>
            <a:xfrm rot="2700000">
              <a:off x="4255100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3459197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9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" name="Google Shape;121;p18"/>
            <p:cNvSpPr txBox="1"/>
            <p:nvPr/>
          </p:nvSpPr>
          <p:spPr>
            <a:xfrm rot="-2700000">
              <a:off x="34047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Test Case 100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2" name="Google Shape;122;p18"/>
          <p:cNvGrpSpPr/>
          <p:nvPr/>
        </p:nvGrpSpPr>
        <p:grpSpPr>
          <a:xfrm>
            <a:off x="2376035" y="1271418"/>
            <a:ext cx="2292015" cy="2049922"/>
            <a:chOff x="1776626" y="1318143"/>
            <a:chExt cx="2460300" cy="2460300"/>
          </a:xfrm>
        </p:grpSpPr>
        <p:grpSp>
          <p:nvGrpSpPr>
            <p:cNvPr id="123" name="Google Shape;123;p18"/>
            <p:cNvGrpSpPr/>
            <p:nvPr/>
          </p:nvGrpSpPr>
          <p:grpSpPr>
            <a:xfrm>
              <a:off x="1776626" y="1318143"/>
              <a:ext cx="2460300" cy="2460300"/>
              <a:chOff x="1776626" y="1318143"/>
              <a:chExt cx="2460300" cy="2460300"/>
            </a:xfrm>
          </p:grpSpPr>
          <p:sp>
            <p:nvSpPr>
              <p:cNvPr id="124" name="Google Shape;124;p18"/>
              <p:cNvSpPr/>
              <p:nvPr/>
            </p:nvSpPr>
            <p:spPr>
              <a:xfrm rot="2700000">
                <a:off x="2761975" y="1053398"/>
                <a:ext cx="489601" cy="2989789"/>
              </a:xfrm>
              <a:prstGeom prst="roundRect">
                <a:avLst>
                  <a:gd fmla="val 50000" name="adj"/>
                </a:avLst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18"/>
              <p:cNvSpPr txBox="1"/>
              <p:nvPr/>
            </p:nvSpPr>
            <p:spPr>
              <a:xfrm rot="-2700000">
                <a:off x="1899549" y="2297849"/>
                <a:ext cx="2376303" cy="3428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1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Test Case 10</a:t>
                </a:r>
                <a:endParaRPr b="1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6" name="Google Shape;126;p18"/>
            <p:cNvSpPr/>
            <p:nvPr/>
          </p:nvSpPr>
          <p:spPr>
            <a:xfrm>
              <a:off x="196607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9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7" name="Google Shape;127;p18"/>
          <p:cNvGrpSpPr/>
          <p:nvPr/>
        </p:nvGrpSpPr>
        <p:grpSpPr>
          <a:xfrm>
            <a:off x="1199357" y="1271418"/>
            <a:ext cx="2292015" cy="2049922"/>
            <a:chOff x="284959" y="1318143"/>
            <a:chExt cx="2460300" cy="2460300"/>
          </a:xfrm>
        </p:grpSpPr>
        <p:sp>
          <p:nvSpPr>
            <p:cNvPr id="128" name="Google Shape;128;p18"/>
            <p:cNvSpPr/>
            <p:nvPr/>
          </p:nvSpPr>
          <p:spPr>
            <a:xfrm rot="2700000">
              <a:off x="1270309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472955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9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" name="Google Shape;130;p18"/>
            <p:cNvSpPr txBox="1"/>
            <p:nvPr/>
          </p:nvSpPr>
          <p:spPr>
            <a:xfrm rot="-2700000">
              <a:off x="414317" y="2300549"/>
              <a:ext cx="2368666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Test Case 1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1" name="Google Shape;131;p18"/>
          <p:cNvSpPr/>
          <p:nvPr/>
        </p:nvSpPr>
        <p:spPr>
          <a:xfrm>
            <a:off x="942875" y="383975"/>
            <a:ext cx="530400" cy="530400"/>
          </a:xfrm>
          <a:prstGeom prst="teardrop">
            <a:avLst>
              <a:gd fmla="val 100000" name="adj"/>
            </a:avLst>
          </a:prstGeom>
          <a:solidFill>
            <a:srgbClr val="E93D4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2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/>
        </p:nvSpPr>
        <p:spPr>
          <a:xfrm>
            <a:off x="900425" y="247800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</a:t>
            </a: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Early testing saves </a:t>
            </a:r>
            <a:r>
              <a:rPr lang="en" sz="2200">
                <a:solidFill>
                  <a:srgbClr val="E93D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time</a:t>
            </a: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and </a:t>
            </a:r>
            <a:r>
              <a:rPr lang="en" sz="2200">
                <a:solidFill>
                  <a:srgbClr val="E93D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money</a:t>
            </a:r>
            <a:endParaRPr sz="3600">
              <a:solidFill>
                <a:srgbClr val="E93D44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141" name="Google Shape;141;p19"/>
          <p:cNvPicPr preferRelativeResize="0"/>
          <p:nvPr/>
        </p:nvPicPr>
        <p:blipFill rotWithShape="1">
          <a:blip r:embed="rId5">
            <a:alphaModFix/>
          </a:blip>
          <a:srcRect b="10281" l="0" r="0" t="0"/>
          <a:stretch/>
        </p:blipFill>
        <p:spPr>
          <a:xfrm>
            <a:off x="766775" y="880350"/>
            <a:ext cx="7433800" cy="338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/>
          <p:nvPr/>
        </p:nvSpPr>
        <p:spPr>
          <a:xfrm>
            <a:off x="942875" y="383975"/>
            <a:ext cx="530400" cy="530400"/>
          </a:xfrm>
          <a:prstGeom prst="teardrop">
            <a:avLst>
              <a:gd fmla="val 100000" name="adj"/>
            </a:avLst>
          </a:prstGeom>
          <a:solidFill>
            <a:srgbClr val="E93D4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3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0"/>
          <p:cNvSpPr txBox="1"/>
          <p:nvPr/>
        </p:nvSpPr>
        <p:spPr>
          <a:xfrm>
            <a:off x="900425" y="247800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Defects cluster together</a:t>
            </a:r>
            <a:endParaRPr sz="3600">
              <a:solidFill>
                <a:srgbClr val="E93D44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152" name="Google Shape;152;p20"/>
          <p:cNvPicPr preferRelativeResize="0"/>
          <p:nvPr/>
        </p:nvPicPr>
        <p:blipFill rotWithShape="1">
          <a:blip r:embed="rId5">
            <a:alphaModFix/>
          </a:blip>
          <a:srcRect b="11798" l="1045" r="2168" t="2084"/>
          <a:stretch/>
        </p:blipFill>
        <p:spPr>
          <a:xfrm>
            <a:off x="1734425" y="977450"/>
            <a:ext cx="5498657" cy="367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/>
          <p:nvPr/>
        </p:nvSpPr>
        <p:spPr>
          <a:xfrm>
            <a:off x="942875" y="383975"/>
            <a:ext cx="530400" cy="530400"/>
          </a:xfrm>
          <a:prstGeom prst="teardrop">
            <a:avLst>
              <a:gd fmla="val 100000" name="adj"/>
            </a:avLst>
          </a:prstGeom>
          <a:solidFill>
            <a:srgbClr val="E93D4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4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 txBox="1"/>
          <p:nvPr/>
        </p:nvSpPr>
        <p:spPr>
          <a:xfrm>
            <a:off x="900425" y="247800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</a:t>
            </a: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esticide paradox</a:t>
            </a:r>
            <a:endParaRPr sz="3600">
              <a:solidFill>
                <a:srgbClr val="E93D44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id="163" name="Google Shape;163;p21"/>
          <p:cNvPicPr preferRelativeResize="0"/>
          <p:nvPr/>
        </p:nvPicPr>
        <p:blipFill rotWithShape="1">
          <a:blip r:embed="rId5">
            <a:alphaModFix/>
          </a:blip>
          <a:srcRect b="3907" l="0" r="0" t="7885"/>
          <a:stretch/>
        </p:blipFill>
        <p:spPr>
          <a:xfrm>
            <a:off x="2161710" y="918025"/>
            <a:ext cx="4503425" cy="297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 txBox="1"/>
          <p:nvPr/>
        </p:nvSpPr>
        <p:spPr>
          <a:xfrm>
            <a:off x="1003176" y="3845100"/>
            <a:ext cx="7197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E93D44"/>
                </a:solidFill>
                <a:latin typeface="Montserrat"/>
                <a:ea typeface="Montserrat"/>
                <a:cs typeface="Montserrat"/>
                <a:sym typeface="Montserrat"/>
              </a:rPr>
              <a:t>If the same tests are repeated over and over again, eventually they will no longer find any new defects</a:t>
            </a:r>
            <a:endParaRPr b="1" sz="2000">
              <a:solidFill>
                <a:srgbClr val="E93D4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21"/>
          <p:cNvSpPr/>
          <p:nvPr/>
        </p:nvSpPr>
        <p:spPr>
          <a:xfrm>
            <a:off x="942875" y="383975"/>
            <a:ext cx="530400" cy="530400"/>
          </a:xfrm>
          <a:prstGeom prst="teardrop">
            <a:avLst>
              <a:gd fmla="val 100000" name="adj"/>
            </a:avLst>
          </a:prstGeom>
          <a:solidFill>
            <a:srgbClr val="E93D4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5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/>
          <p:nvPr/>
        </p:nvSpPr>
        <p:spPr>
          <a:xfrm>
            <a:off x="-123825" y="164500"/>
            <a:ext cx="8324400" cy="44862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975" y="2309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46000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475" y="4314825"/>
            <a:ext cx="1666799" cy="167566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 txBox="1"/>
          <p:nvPr/>
        </p:nvSpPr>
        <p:spPr>
          <a:xfrm>
            <a:off x="900425" y="247800"/>
            <a:ext cx="64551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62E3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Testing is context dependent</a:t>
            </a:r>
            <a:endParaRPr sz="3600">
              <a:solidFill>
                <a:srgbClr val="E93D44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2479625" y="1733750"/>
            <a:ext cx="462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2"/>
          <p:cNvSpPr txBox="1"/>
          <p:nvPr/>
        </p:nvSpPr>
        <p:spPr>
          <a:xfrm>
            <a:off x="1363350" y="3213100"/>
            <a:ext cx="64173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93D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</a:t>
            </a:r>
            <a:r>
              <a:rPr lang="en" sz="2200">
                <a:solidFill>
                  <a:srgbClr val="E93D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afety-critical industrial control software is tested differently from an e-commerce mobile app</a:t>
            </a:r>
            <a:endParaRPr sz="2200">
              <a:solidFill>
                <a:srgbClr val="E93D4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4248675" y="1939163"/>
            <a:ext cx="4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VS</a:t>
            </a:r>
            <a:endParaRPr b="1"/>
          </a:p>
        </p:txBody>
      </p:sp>
      <p:pic>
        <p:nvPicPr>
          <p:cNvPr id="178" name="Google Shape;17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7676" y="1140450"/>
            <a:ext cx="2656462" cy="199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 rotWithShape="1">
          <a:blip r:embed="rId6">
            <a:alphaModFix/>
          </a:blip>
          <a:srcRect b="0" l="0" r="11111" t="0"/>
          <a:stretch/>
        </p:blipFill>
        <p:spPr>
          <a:xfrm>
            <a:off x="4816425" y="1140450"/>
            <a:ext cx="2873865" cy="199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2"/>
          <p:cNvSpPr/>
          <p:nvPr/>
        </p:nvSpPr>
        <p:spPr>
          <a:xfrm>
            <a:off x="942875" y="383975"/>
            <a:ext cx="530400" cy="530400"/>
          </a:xfrm>
          <a:prstGeom prst="teardrop">
            <a:avLst>
              <a:gd fmla="val 100000" name="adj"/>
            </a:avLst>
          </a:prstGeom>
          <a:solidFill>
            <a:srgbClr val="E93D4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6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